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73" r:id="rId8"/>
    <p:sldId id="263" r:id="rId9"/>
    <p:sldId id="264" r:id="rId10"/>
    <p:sldId id="265" r:id="rId11"/>
    <p:sldId id="266" r:id="rId12"/>
    <p:sldId id="267" r:id="rId13"/>
    <p:sldId id="268" r:id="rId14"/>
    <p:sldId id="269" r:id="rId15"/>
    <p:sldId id="272" r:id="rId16"/>
    <p:sldId id="274"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4" d="100"/>
          <a:sy n="64" d="100"/>
        </p:scale>
        <p:origin x="176" y="1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3/15/18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r>
              <a:rPr lang="en-US" sz="3200" b="1" dirty="0">
                <a:latin typeface="Century" panose="02040604050505020304" pitchFamily="18" charset="0"/>
              </a:rPr>
              <a:t>STAFF ORIENTATION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398" y="1558345"/>
            <a:ext cx="6815669" cy="2099252"/>
          </a:xfrm>
          <a:prstGeom prst="rect">
            <a:avLst/>
          </a:prstGeom>
        </p:spPr>
      </p:pic>
    </p:spTree>
    <p:extLst>
      <p:ext uri="{BB962C8B-B14F-4D97-AF65-F5344CB8AC3E}">
        <p14:creationId xmlns:p14="http://schemas.microsoft.com/office/powerpoint/2010/main" val="709763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b="1" dirty="0">
                <a:latin typeface="Jester" pitchFamily="2" charset="0"/>
              </a:rPr>
              <a:t>Active Learning Environment</a:t>
            </a:r>
            <a:endParaRPr lang="en-US" sz="2800" dirty="0"/>
          </a:p>
        </p:txBody>
      </p:sp>
      <p:sp>
        <p:nvSpPr>
          <p:cNvPr id="3" name="Content Placeholder 2"/>
          <p:cNvSpPr>
            <a:spLocks noGrp="1"/>
          </p:cNvSpPr>
          <p:nvPr>
            <p:ph idx="1"/>
          </p:nvPr>
        </p:nvSpPr>
        <p:spPr/>
        <p:txBody>
          <a:bodyPr>
            <a:normAutofit lnSpcReduction="10000"/>
          </a:bodyPr>
          <a:lstStyle/>
          <a:p>
            <a:pPr marL="533400" indent="-533400">
              <a:lnSpc>
                <a:spcPct val="90000"/>
              </a:lnSpc>
              <a:buNone/>
              <a:defRPr/>
            </a:pPr>
            <a:r>
              <a:rPr lang="en-US" altLang="en-US" dirty="0">
                <a:latin typeface="Arial" panose="020B0604020202020204" pitchFamily="34" charset="0"/>
                <a:cs typeface="Arial" panose="020B0604020202020204" pitchFamily="34" charset="0"/>
              </a:rPr>
              <a:t>Planning ahead is the key to a successful circle time.  </a:t>
            </a:r>
          </a:p>
          <a:p>
            <a:pPr marL="0" indent="0">
              <a:lnSpc>
                <a:spcPct val="90000"/>
              </a:lnSpc>
              <a:buNone/>
              <a:defRPr/>
            </a:pPr>
            <a:r>
              <a:rPr lang="en-US" altLang="en-US" dirty="0">
                <a:latin typeface="Arial" panose="020B0604020202020204" pitchFamily="34" charset="0"/>
                <a:cs typeface="Arial" panose="020B0604020202020204" pitchFamily="34" charset="0"/>
              </a:rPr>
              <a:t>	Know which books you will read.  Have them ready.  </a:t>
            </a:r>
          </a:p>
          <a:p>
            <a:pPr marL="0" indent="0">
              <a:lnSpc>
                <a:spcPct val="90000"/>
              </a:lnSpc>
              <a:buNone/>
              <a:defRPr/>
            </a:pPr>
            <a:r>
              <a:rPr lang="en-US" altLang="en-US" dirty="0">
                <a:latin typeface="Arial" panose="020B0604020202020204" pitchFamily="34" charset="0"/>
                <a:cs typeface="Arial" panose="020B0604020202020204" pitchFamily="34" charset="0"/>
              </a:rPr>
              <a:t>		Children should be read to. Children should be asked questions, have the chance to participate, role play, interact with the book , teachers and peers.  Children should be given choices and information to expand their knowledge.</a:t>
            </a:r>
          </a:p>
          <a:p>
            <a:pPr marL="0" indent="0">
              <a:lnSpc>
                <a:spcPct val="90000"/>
              </a:lnSpc>
              <a:buNone/>
              <a:defRPr/>
            </a:pPr>
            <a:r>
              <a:rPr lang="en-US" altLang="en-US" dirty="0">
                <a:latin typeface="Arial" panose="020B0604020202020204" pitchFamily="34" charset="0"/>
                <a:cs typeface="Arial" panose="020B0604020202020204" pitchFamily="34" charset="0"/>
              </a:rPr>
              <a:t>Remember, it’s not about the children fitting into your plans.  </a:t>
            </a:r>
          </a:p>
          <a:p>
            <a:pPr marL="0" indent="0">
              <a:lnSpc>
                <a:spcPct val="90000"/>
              </a:lnSpc>
              <a:buNone/>
              <a:defRPr/>
            </a:pPr>
            <a:r>
              <a:rPr lang="en-US" altLang="en-US" dirty="0">
                <a:latin typeface="Arial" panose="020B0604020202020204" pitchFamily="34" charset="0"/>
                <a:cs typeface="Arial" panose="020B0604020202020204" pitchFamily="34" charset="0"/>
              </a:rPr>
              <a:t>	It’s about YOU fitting into the children’s needs!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777" y="685648"/>
            <a:ext cx="2508406" cy="17358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749" y="4378817"/>
            <a:ext cx="2017690" cy="1632518"/>
          </a:xfrm>
          <a:prstGeom prst="rect">
            <a:avLst/>
          </a:prstGeom>
        </p:spPr>
      </p:pic>
    </p:spTree>
    <p:extLst>
      <p:ext uri="{BB962C8B-B14F-4D97-AF65-F5344CB8AC3E}">
        <p14:creationId xmlns:p14="http://schemas.microsoft.com/office/powerpoint/2010/main" val="190501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solidFill>
                  <a:schemeClr val="accent1">
                    <a:lumMod val="75000"/>
                  </a:schemeClr>
                </a:solidFill>
                <a:latin typeface="Jester" pitchFamily="2" charset="0"/>
              </a:rPr>
              <a:t>Active Learning Environment</a:t>
            </a:r>
            <a:endParaRPr lang="en-US" sz="3200" dirty="0">
              <a:solidFill>
                <a:schemeClr val="accent1">
                  <a:lumMod val="75000"/>
                </a:schemeClr>
              </a:solidFill>
            </a:endParaRPr>
          </a:p>
        </p:txBody>
      </p:sp>
      <p:sp>
        <p:nvSpPr>
          <p:cNvPr id="3" name="Content Placeholder 2"/>
          <p:cNvSpPr>
            <a:spLocks noGrp="1"/>
          </p:cNvSpPr>
          <p:nvPr>
            <p:ph idx="1"/>
          </p:nvPr>
        </p:nvSpPr>
        <p:spPr>
          <a:xfrm>
            <a:off x="1295401" y="2556931"/>
            <a:ext cx="9601196" cy="3650685"/>
          </a:xfrm>
        </p:spPr>
        <p:txBody>
          <a:bodyPr>
            <a:normAutofit fontScale="62500" lnSpcReduction="20000"/>
          </a:bodyPr>
          <a:lstStyle/>
          <a:p>
            <a:pPr indent="-457200">
              <a:lnSpc>
                <a:spcPct val="90000"/>
              </a:lnSpc>
              <a:buNone/>
            </a:pPr>
            <a:r>
              <a:rPr lang="en-US" altLang="en-US" b="1" dirty="0">
                <a:latin typeface="Arial" panose="020B0604020202020204" pitchFamily="34" charset="0"/>
                <a:cs typeface="Arial" panose="020B0604020202020204" pitchFamily="34" charset="0"/>
              </a:rPr>
              <a:t>Routines as Part of the Curriculum – </a:t>
            </a:r>
            <a:r>
              <a:rPr lang="en-US" altLang="en-US" b="1" dirty="0" err="1">
                <a:latin typeface="Arial" panose="020B0604020202020204" pitchFamily="34" charset="0"/>
                <a:cs typeface="Arial" panose="020B0604020202020204" pitchFamily="34" charset="0"/>
              </a:rPr>
              <a:t>Potty</a:t>
            </a:r>
            <a:r>
              <a:rPr lang="en-US" altLang="en-US" b="1" dirty="0">
                <a:latin typeface="Arial" panose="020B0604020202020204" pitchFamily="34" charset="0"/>
                <a:cs typeface="Arial" panose="020B0604020202020204" pitchFamily="34" charset="0"/>
              </a:rPr>
              <a:t> Training</a:t>
            </a:r>
          </a:p>
          <a:p>
            <a:pPr indent="-457200">
              <a:lnSpc>
                <a:spcPct val="90000"/>
              </a:lnSpc>
              <a:buFont typeface="Wingdings" panose="05000000000000000000" pitchFamily="2" charset="2"/>
              <a:buChar char="v"/>
            </a:pPr>
            <a:r>
              <a:rPr lang="en-US" altLang="en-US" dirty="0">
                <a:latin typeface="Arial Rounded MT Bold" panose="020F0704030504030204" pitchFamily="34" charset="0"/>
                <a:cs typeface="Arial" panose="020B0604020202020204" pitchFamily="34" charset="0"/>
              </a:rPr>
              <a:t>Young children are still mastering skills such as self-feeding, pouring their own juice, taking care of their own belongings and toilet training. These routines are an important part of their curriculum, especially for infants and toddlers, although they continue even in the preschool years.</a:t>
            </a:r>
          </a:p>
          <a:p>
            <a:pPr indent="-457200">
              <a:lnSpc>
                <a:spcPct val="90000"/>
              </a:lnSpc>
              <a:buFont typeface="Wingdings" panose="05000000000000000000" pitchFamily="2" charset="2"/>
              <a:buChar char="v"/>
            </a:pPr>
            <a:r>
              <a:rPr lang="en-US" altLang="en-US" dirty="0">
                <a:latin typeface="Arial Rounded MT Bold" panose="020F0704030504030204" pitchFamily="34" charset="0"/>
                <a:cs typeface="Arial" panose="020B0604020202020204" pitchFamily="34" charset="0"/>
              </a:rPr>
              <a:t>Potty-training is an important part of learning for very young children.  And even older preschool children who are already “potty-trained” will have “accidents.”  </a:t>
            </a:r>
          </a:p>
          <a:p>
            <a:pPr indent="-457200">
              <a:lnSpc>
                <a:spcPct val="90000"/>
              </a:lnSpc>
              <a:buNone/>
            </a:pPr>
            <a:r>
              <a:rPr lang="en-US" altLang="en-US" b="1" i="1" u="sng" dirty="0">
                <a:latin typeface="Arial" panose="020B0604020202020204" pitchFamily="34" charset="0"/>
                <a:cs typeface="Arial" panose="020B0604020202020204" pitchFamily="34" charset="0"/>
              </a:rPr>
              <a:t>Remember that this is normal and should not be grounds for punishment, berating, or humiliating, EVER. </a:t>
            </a:r>
          </a:p>
          <a:p>
            <a:pPr indent="-457200">
              <a:lnSpc>
                <a:spcPct val="90000"/>
              </a:lnSpc>
              <a:buFont typeface="Wingdings" panose="05000000000000000000" pitchFamily="2" charset="2"/>
              <a:buChar char="v"/>
            </a:pPr>
            <a:r>
              <a:rPr lang="en-US" altLang="en-US" dirty="0">
                <a:latin typeface="Arial Rounded MT Bold" panose="020F0704030504030204" pitchFamily="34" charset="0"/>
                <a:cs typeface="Arial" panose="020B0604020202020204" pitchFamily="34" charset="0"/>
              </a:rPr>
              <a:t>To help children become more in control of themselves, be sure to </a:t>
            </a:r>
            <a:br>
              <a:rPr lang="en-US" altLang="en-US" dirty="0">
                <a:latin typeface="Arial Rounded MT Bold" panose="020F0704030504030204" pitchFamily="34" charset="0"/>
                <a:cs typeface="Arial" panose="020B0604020202020204" pitchFamily="34" charset="0"/>
              </a:rPr>
            </a:br>
            <a:r>
              <a:rPr lang="en-US" altLang="en-US" dirty="0">
                <a:latin typeface="Arial Rounded MT Bold" panose="020F0704030504030204" pitchFamily="34" charset="0"/>
                <a:cs typeface="Arial" panose="020B0604020202020204" pitchFamily="34" charset="0"/>
              </a:rPr>
              <a:t>schedule breaks for the entire class to use the bathroom, </a:t>
            </a:r>
            <a:br>
              <a:rPr lang="en-US" altLang="en-US" dirty="0">
                <a:latin typeface="Arial Rounded MT Bold" panose="020F0704030504030204" pitchFamily="34" charset="0"/>
                <a:cs typeface="Arial" panose="020B0604020202020204" pitchFamily="34" charset="0"/>
              </a:rPr>
            </a:br>
            <a:r>
              <a:rPr lang="en-US" altLang="en-US" dirty="0">
                <a:latin typeface="Arial Rounded MT Bold" panose="020F0704030504030204" pitchFamily="34" charset="0"/>
                <a:cs typeface="Arial" panose="020B0604020202020204" pitchFamily="34" charset="0"/>
              </a:rPr>
              <a:t>particularly before and after outside play.  </a:t>
            </a:r>
          </a:p>
          <a:p>
            <a:pPr indent="-457200">
              <a:lnSpc>
                <a:spcPct val="90000"/>
              </a:lnSpc>
              <a:buFont typeface="Wingdings" panose="05000000000000000000" pitchFamily="2" charset="2"/>
              <a:buChar char="v"/>
            </a:pPr>
            <a:r>
              <a:rPr lang="en-US" altLang="en-US" dirty="0">
                <a:latin typeface="Arial Rounded MT Bold" panose="020F0704030504030204" pitchFamily="34" charset="0"/>
                <a:cs typeface="Arial" panose="020B0604020202020204" pitchFamily="34" charset="0"/>
              </a:rPr>
              <a:t>Children who are very absorbed in interesting play are likely to forget </a:t>
            </a:r>
            <a:br>
              <a:rPr lang="en-US" altLang="en-US" dirty="0">
                <a:latin typeface="Arial Rounded MT Bold" panose="020F0704030504030204" pitchFamily="34" charset="0"/>
                <a:cs typeface="Arial" panose="020B0604020202020204" pitchFamily="34" charset="0"/>
              </a:rPr>
            </a:br>
            <a:r>
              <a:rPr lang="en-US" altLang="en-US" dirty="0">
                <a:latin typeface="Arial Rounded MT Bold" panose="020F0704030504030204" pitchFamily="34" charset="0"/>
                <a:cs typeface="Arial" panose="020B0604020202020204" pitchFamily="34" charset="0"/>
              </a:rPr>
              <a:t>to go to the bathroom without reminders. Setting a timer to remind</a:t>
            </a:r>
            <a:br>
              <a:rPr lang="en-US" altLang="en-US" dirty="0">
                <a:latin typeface="Arial Rounded MT Bold" panose="020F0704030504030204" pitchFamily="34" charset="0"/>
                <a:cs typeface="Arial" panose="020B0604020202020204" pitchFamily="34" charset="0"/>
              </a:rPr>
            </a:br>
            <a:r>
              <a:rPr lang="en-US" altLang="en-US" dirty="0">
                <a:latin typeface="Arial Rounded MT Bold" panose="020F0704030504030204" pitchFamily="34" charset="0"/>
                <a:cs typeface="Arial" panose="020B0604020202020204" pitchFamily="34" charset="0"/>
              </a:rPr>
              <a:t>everyone of “time for a bathroom break” will help them learn </a:t>
            </a:r>
            <a:br>
              <a:rPr lang="en-US" altLang="en-US" dirty="0">
                <a:latin typeface="Arial Rounded MT Bold" panose="020F0704030504030204" pitchFamily="34" charset="0"/>
                <a:cs typeface="Arial" panose="020B0604020202020204" pitchFamily="34" charset="0"/>
              </a:rPr>
            </a:br>
            <a:r>
              <a:rPr lang="en-US" altLang="en-US" dirty="0">
                <a:latin typeface="Arial Rounded MT Bold" panose="020F0704030504030204" pitchFamily="34" charset="0"/>
                <a:cs typeface="Arial" panose="020B0604020202020204" pitchFamily="34" charset="0"/>
              </a:rPr>
              <a:t>self-regulation and save them from embarrassing accidents.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5081" y="4507993"/>
            <a:ext cx="3175905" cy="1493561"/>
          </a:xfrm>
          <a:prstGeom prst="rect">
            <a:avLst/>
          </a:prstGeom>
        </p:spPr>
      </p:pic>
    </p:spTree>
    <p:extLst>
      <p:ext uri="{BB962C8B-B14F-4D97-AF65-F5344CB8AC3E}">
        <p14:creationId xmlns:p14="http://schemas.microsoft.com/office/powerpoint/2010/main" val="151400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b="1" dirty="0">
                <a:latin typeface="Jester" pitchFamily="2" charset="0"/>
              </a:rPr>
              <a:t>Active Learning Environment</a:t>
            </a:r>
            <a:endParaRPr lang="en-US" sz="2800" dirty="0"/>
          </a:p>
        </p:txBody>
      </p:sp>
      <p:sp>
        <p:nvSpPr>
          <p:cNvPr id="3" name="Content Placeholder 2"/>
          <p:cNvSpPr>
            <a:spLocks noGrp="1"/>
          </p:cNvSpPr>
          <p:nvPr>
            <p:ph idx="1"/>
          </p:nvPr>
        </p:nvSpPr>
        <p:spPr/>
        <p:txBody>
          <a:bodyPr>
            <a:normAutofit fontScale="92500" lnSpcReduction="20000"/>
          </a:bodyPr>
          <a:lstStyle/>
          <a:p>
            <a:pPr marL="533400" indent="-533400">
              <a:lnSpc>
                <a:spcPct val="90000"/>
              </a:lnSpc>
              <a:buNone/>
            </a:pPr>
            <a:r>
              <a:rPr lang="en-US" altLang="en-US" b="1" dirty="0">
                <a:latin typeface="Arial" panose="020B0604020202020204" pitchFamily="34" charset="0"/>
                <a:cs typeface="Arial" panose="020B0604020202020204" pitchFamily="34" charset="0"/>
              </a:rPr>
              <a:t>Napping</a:t>
            </a:r>
          </a:p>
          <a:p>
            <a:pPr>
              <a:lnSpc>
                <a:spcPct val="90000"/>
              </a:lnSpc>
            </a:pPr>
            <a:r>
              <a:rPr lang="en-US" altLang="en-US" sz="1800" dirty="0">
                <a:latin typeface="Arial" panose="020B0604020202020204" pitchFamily="34" charset="0"/>
                <a:cs typeface="Arial" panose="020B0604020202020204" pitchFamily="34" charset="0"/>
              </a:rPr>
              <a:t>Quiet music can help to drown out background noise and make it easier for children to rest.</a:t>
            </a:r>
          </a:p>
          <a:p>
            <a:pPr>
              <a:lnSpc>
                <a:spcPct val="90000"/>
              </a:lnSpc>
            </a:pPr>
            <a:r>
              <a:rPr lang="en-US" altLang="en-US" sz="1800" dirty="0">
                <a:latin typeface="Arial" panose="020B0604020202020204" pitchFamily="34" charset="0"/>
                <a:cs typeface="Arial" panose="020B0604020202020204" pitchFamily="34" charset="0"/>
              </a:rPr>
              <a:t>Having children sleep in the same spot consistently makes the children feel more secure, and makes your naptime more likely to be successful.</a:t>
            </a:r>
          </a:p>
          <a:p>
            <a:pPr>
              <a:lnSpc>
                <a:spcPct val="90000"/>
              </a:lnSpc>
            </a:pPr>
            <a:r>
              <a:rPr lang="en-US" altLang="en-US" sz="1800" dirty="0">
                <a:latin typeface="Arial" panose="020B0604020202020204" pitchFamily="34" charset="0"/>
                <a:cs typeface="Arial" panose="020B0604020202020204" pitchFamily="34" charset="0"/>
              </a:rPr>
              <a:t>Reading a story SHOULD be part of the routine. It is OKAY to give back rubs. The physical contact helps reassure them and calm them for a better nap time. Kids are NOT BEING SPOILED!</a:t>
            </a:r>
          </a:p>
          <a:p>
            <a:pPr>
              <a:lnSpc>
                <a:spcPct val="90000"/>
              </a:lnSpc>
            </a:pPr>
            <a:r>
              <a:rPr lang="en-US" altLang="en-US" sz="1800" dirty="0">
                <a:latin typeface="Arial" panose="020B0604020202020204" pitchFamily="34" charset="0"/>
                <a:cs typeface="Arial" panose="020B0604020202020204" pitchFamily="34" charset="0"/>
              </a:rPr>
              <a:t>Your classroom should always be light enough for others to see what is happening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inside your room!</a:t>
            </a:r>
          </a:p>
          <a:p>
            <a:r>
              <a:rPr lang="en-US" dirty="0"/>
              <a:t>Not all children need to sleep.</a:t>
            </a:r>
          </a:p>
          <a:p>
            <a:r>
              <a:rPr lang="en-US" dirty="0"/>
              <a:t>Nap time is about the children NOT the CONVIENCE for TEACHERS.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448" y="591408"/>
            <a:ext cx="3840480" cy="2319217"/>
          </a:xfrm>
          <a:prstGeom prst="rect">
            <a:avLst/>
          </a:prstGeom>
        </p:spPr>
      </p:pic>
    </p:spTree>
    <p:extLst>
      <p:ext uri="{BB962C8B-B14F-4D97-AF65-F5344CB8AC3E}">
        <p14:creationId xmlns:p14="http://schemas.microsoft.com/office/powerpoint/2010/main" val="180702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accent1">
                    <a:lumMod val="75000"/>
                  </a:schemeClr>
                </a:solidFill>
                <a:latin typeface="Jester" pitchFamily="2" charset="0"/>
              </a:rPr>
              <a:t>Active Learning Environment</a:t>
            </a:r>
            <a:endParaRPr lang="en-US" dirty="0">
              <a:solidFill>
                <a:schemeClr val="accent1">
                  <a:lumMod val="75000"/>
                </a:schemeClr>
              </a:solidFill>
            </a:endParaRPr>
          </a:p>
        </p:txBody>
      </p:sp>
      <p:sp>
        <p:nvSpPr>
          <p:cNvPr id="3" name="Content Placeholder 2"/>
          <p:cNvSpPr>
            <a:spLocks noGrp="1"/>
          </p:cNvSpPr>
          <p:nvPr>
            <p:ph idx="1"/>
          </p:nvPr>
        </p:nvSpPr>
        <p:spPr>
          <a:xfrm>
            <a:off x="1238521" y="2453901"/>
            <a:ext cx="9601196" cy="3510356"/>
          </a:xfrm>
        </p:spPr>
        <p:txBody>
          <a:bodyPr>
            <a:normAutofit/>
          </a:bodyPr>
          <a:lstStyle/>
          <a:p>
            <a:pPr>
              <a:lnSpc>
                <a:spcPct val="90000"/>
              </a:lnSpc>
              <a:buFont typeface="Wingdings" panose="05000000000000000000" pitchFamily="2" charset="2"/>
              <a:buChar char="v"/>
            </a:pPr>
            <a:endParaRPr lang="en-US" altLang="en-US" dirty="0">
              <a:latin typeface="Arial" panose="020B0604020202020204" pitchFamily="34" charset="0"/>
              <a:cs typeface="Arial" panose="020B0604020202020204" pitchFamily="34" charset="0"/>
            </a:endParaRPr>
          </a:p>
          <a:p>
            <a:endParaRPr lang="en-US" dirty="0"/>
          </a:p>
        </p:txBody>
      </p:sp>
      <p:sp>
        <p:nvSpPr>
          <p:cNvPr id="4" name="Rectangle 3"/>
          <p:cNvSpPr/>
          <p:nvPr/>
        </p:nvSpPr>
        <p:spPr>
          <a:xfrm>
            <a:off x="1661375" y="2453901"/>
            <a:ext cx="9178342" cy="1754326"/>
          </a:xfrm>
          <a:prstGeom prst="rect">
            <a:avLst/>
          </a:prstGeom>
        </p:spPr>
        <p:txBody>
          <a:bodyPr wrap="square">
            <a:spAutoFit/>
          </a:bodyPr>
          <a:lstStyle/>
          <a:p>
            <a:pPr marL="285750" indent="-285750">
              <a:buFont typeface="Wingdings" panose="05000000000000000000" pitchFamily="2" charset="2"/>
              <a:buChar char="v"/>
            </a:pPr>
            <a:r>
              <a:rPr lang="en-US" altLang="en-US" dirty="0">
                <a:solidFill>
                  <a:schemeClr val="accent1">
                    <a:lumMod val="75000"/>
                  </a:schemeClr>
                </a:solidFill>
                <a:latin typeface="Arial" panose="020B0604020202020204" pitchFamily="34" charset="0"/>
                <a:cs typeface="Arial" panose="020B0604020202020204" pitchFamily="34" charset="0"/>
              </a:rPr>
              <a:t>All Children </a:t>
            </a:r>
            <a:r>
              <a:rPr lang="en-US" altLang="en-US" b="1" dirty="0">
                <a:solidFill>
                  <a:schemeClr val="accent1">
                    <a:lumMod val="75000"/>
                  </a:schemeClr>
                </a:solidFill>
                <a:latin typeface="Arial" panose="020B0604020202020204" pitchFamily="34" charset="0"/>
                <a:cs typeface="Arial" panose="020B0604020202020204" pitchFamily="34" charset="0"/>
              </a:rPr>
              <a:t>don’t need to sleep</a:t>
            </a:r>
            <a:r>
              <a:rPr lang="en-US" altLang="en-US" dirty="0">
                <a:solidFill>
                  <a:schemeClr val="accent1">
                    <a:lumMod val="75000"/>
                  </a:schemeClr>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en-US" altLang="en-US" dirty="0">
                <a:solidFill>
                  <a:schemeClr val="accent1">
                    <a:lumMod val="75000"/>
                  </a:schemeClr>
                </a:solidFill>
                <a:latin typeface="Arial" panose="020B0604020202020204" pitchFamily="34" charset="0"/>
                <a:cs typeface="Arial" panose="020B0604020202020204" pitchFamily="34" charset="0"/>
              </a:rPr>
              <a:t>It is the teacher’s responsibility to have quiet activities to occupy their time, rather than asking them to be quiet and still for a very long time. </a:t>
            </a:r>
          </a:p>
          <a:p>
            <a:pPr marL="285750" indent="-285750">
              <a:buFont typeface="Wingdings" panose="05000000000000000000" pitchFamily="2" charset="2"/>
              <a:buChar char="v"/>
            </a:pPr>
            <a:r>
              <a:rPr lang="en-US" altLang="en-US" b="1" dirty="0">
                <a:solidFill>
                  <a:schemeClr val="accent1">
                    <a:lumMod val="75000"/>
                  </a:schemeClr>
                </a:solidFill>
                <a:latin typeface="Arial" panose="020B0604020202020204" pitchFamily="34" charset="0"/>
                <a:cs typeface="Arial" panose="020B0604020202020204" pitchFamily="34" charset="0"/>
              </a:rPr>
              <a:t>Don’t set yourself up for disaster </a:t>
            </a:r>
            <a:r>
              <a:rPr lang="en-US" altLang="en-US" dirty="0">
                <a:solidFill>
                  <a:schemeClr val="accent1">
                    <a:lumMod val="75000"/>
                  </a:schemeClr>
                </a:solidFill>
                <a:latin typeface="Arial" panose="020B0604020202020204" pitchFamily="34" charset="0"/>
                <a:cs typeface="Arial" panose="020B0604020202020204" pitchFamily="34" charset="0"/>
              </a:rPr>
              <a:t>by expecting the impossible. You wouldn’t like it if someone wasted over an hour of your time and wouldn’t let YOU do anything else.</a:t>
            </a:r>
          </a:p>
          <a:p>
            <a:pPr marL="285750" indent="-285750">
              <a:buFont typeface="Wingdings" panose="05000000000000000000" pitchFamily="2" charset="2"/>
              <a:buChar char="v"/>
            </a:pPr>
            <a:endParaRPr lang="en-US" dirty="0">
              <a:solidFill>
                <a:schemeClr val="accent1">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56" y="3940935"/>
            <a:ext cx="1972614" cy="2235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067" y="4113369"/>
            <a:ext cx="2032000" cy="1827370"/>
          </a:xfrm>
          <a:prstGeom prst="rect">
            <a:avLst/>
          </a:prstGeom>
        </p:spPr>
      </p:pic>
      <p:sp>
        <p:nvSpPr>
          <p:cNvPr id="8" name="Rectangle 7"/>
          <p:cNvSpPr/>
          <p:nvPr/>
        </p:nvSpPr>
        <p:spPr>
          <a:xfrm>
            <a:off x="4365938" y="4376130"/>
            <a:ext cx="2936383" cy="1588127"/>
          </a:xfrm>
          <a:prstGeom prst="rect">
            <a:avLst/>
          </a:prstGeom>
        </p:spPr>
        <p:txBody>
          <a:bodyPr wrap="square">
            <a:spAutoFit/>
          </a:bodyPr>
          <a:lstStyle/>
          <a:p>
            <a:pPr indent="-457200">
              <a:lnSpc>
                <a:spcPct val="90000"/>
              </a:lnSpc>
              <a:buFont typeface="Wingdings" panose="05000000000000000000" pitchFamily="2" charset="2"/>
              <a:buChar char="v"/>
            </a:pPr>
            <a:r>
              <a:rPr lang="en-US" altLang="en-US" dirty="0">
                <a:solidFill>
                  <a:schemeClr val="accent1">
                    <a:lumMod val="75000"/>
                  </a:schemeClr>
                </a:solidFill>
                <a:latin typeface="Arial" panose="020B0604020202020204" pitchFamily="34" charset="0"/>
                <a:cs typeface="Arial" panose="020B0604020202020204" pitchFamily="34" charset="0"/>
              </a:rPr>
              <a:t>This is also a great time to get in a little one-on-one time with a child.  EVERYONE benefits from a little cuddle time, you know!</a:t>
            </a:r>
          </a:p>
        </p:txBody>
      </p:sp>
    </p:spTree>
    <p:extLst>
      <p:ext uri="{BB962C8B-B14F-4D97-AF65-F5344CB8AC3E}">
        <p14:creationId xmlns:p14="http://schemas.microsoft.com/office/powerpoint/2010/main" val="246447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solidFill>
                  <a:schemeClr val="accent3">
                    <a:lumMod val="75000"/>
                  </a:schemeClr>
                </a:solidFill>
                <a:latin typeface="Jester" pitchFamily="2" charset="0"/>
              </a:rPr>
              <a:t>Active Learning Environment</a:t>
            </a:r>
            <a:endParaRPr lang="en-US" sz="3200"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en-US" dirty="0">
                <a:latin typeface="Arial" panose="020B0604020202020204" pitchFamily="34" charset="0"/>
                <a:cs typeface="Arial" panose="020B0604020202020204" pitchFamily="34" charset="0"/>
              </a:rPr>
              <a:t>Always remember that if you take the time to get the children settled in at nap, the resulting quiet and peace you receive will be well worth your efforts.  Give them 100% of your attention until they are asleep or resting.  Then you can take a mental break, as well. No sleeping on the job, though!  </a:t>
            </a:r>
          </a:p>
          <a:p>
            <a:pPr marL="533400" indent="-533400">
              <a:buNone/>
            </a:pPr>
            <a:endParaRPr lang="en-US" altLang="en-US" dirty="0">
              <a:latin typeface="Arial" panose="020B0604020202020204" pitchFamily="34" charset="0"/>
              <a:cs typeface="Arial" panose="020B0604020202020204" pitchFamily="34" charset="0"/>
            </a:endParaRPr>
          </a:p>
          <a:p>
            <a:pPr marL="533400" indent="-53340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51" y="736948"/>
            <a:ext cx="2508386" cy="16845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219" y="4196081"/>
            <a:ext cx="2926080" cy="1950720"/>
          </a:xfrm>
          <a:prstGeom prst="rect">
            <a:avLst/>
          </a:prstGeom>
        </p:spPr>
      </p:pic>
    </p:spTree>
    <p:extLst>
      <p:ext uri="{BB962C8B-B14F-4D97-AF65-F5344CB8AC3E}">
        <p14:creationId xmlns:p14="http://schemas.microsoft.com/office/powerpoint/2010/main" val="45089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b="1" dirty="0">
                <a:solidFill>
                  <a:schemeClr val="accent4"/>
                </a:solidFill>
                <a:latin typeface="Jester" pitchFamily="2" charset="0"/>
              </a:rPr>
              <a:t>Active Learning Environment</a:t>
            </a:r>
            <a:endParaRPr lang="en-US" sz="2800" dirty="0">
              <a:solidFill>
                <a:schemeClr val="accent4"/>
              </a:solidFill>
            </a:endParaRPr>
          </a:p>
        </p:txBody>
      </p:sp>
      <p:sp>
        <p:nvSpPr>
          <p:cNvPr id="3" name="Content Placeholder 2"/>
          <p:cNvSpPr>
            <a:spLocks noGrp="1"/>
          </p:cNvSpPr>
          <p:nvPr>
            <p:ph idx="1"/>
          </p:nvPr>
        </p:nvSpPr>
        <p:spPr>
          <a:xfrm>
            <a:off x="1295401" y="2472744"/>
            <a:ext cx="9601196" cy="3403124"/>
          </a:xfrm>
        </p:spPr>
        <p:txBody>
          <a:bodyPr>
            <a:normAutofit fontScale="92500" lnSpcReduction="20000"/>
          </a:bodyPr>
          <a:lstStyle/>
          <a:p>
            <a:pPr marL="533400" indent="-533400">
              <a:lnSpc>
                <a:spcPct val="90000"/>
              </a:lnSpc>
              <a:buNone/>
            </a:pPr>
            <a:r>
              <a:rPr lang="en-US" altLang="en-US" sz="3000" b="1" dirty="0">
                <a:solidFill>
                  <a:schemeClr val="accent4"/>
                </a:solidFill>
                <a:latin typeface="Arial" panose="020B0604020202020204" pitchFamily="34" charset="0"/>
                <a:cs typeface="Arial" panose="020B0604020202020204" pitchFamily="34" charset="0"/>
              </a:rPr>
              <a:t>Transitions</a:t>
            </a:r>
          </a:p>
          <a:p>
            <a:pPr>
              <a:lnSpc>
                <a:spcPct val="90000"/>
              </a:lnSpc>
              <a:buFont typeface="Wingdings" panose="05000000000000000000" pitchFamily="2" charset="2"/>
              <a:buChar char="q"/>
            </a:pPr>
            <a:r>
              <a:rPr lang="en-US" altLang="en-US" dirty="0">
                <a:latin typeface="Arial" panose="020B0604020202020204" pitchFamily="34" charset="0"/>
                <a:cs typeface="Arial" panose="020B0604020202020204" pitchFamily="34" charset="0"/>
              </a:rPr>
              <a:t>When you are ending one activity and beginning something else, be sure to warn the children.  They need time to finish what they are doing (or playing) so they can be prepared for the next thing to come.  </a:t>
            </a:r>
          </a:p>
          <a:p>
            <a:pPr>
              <a:lnSpc>
                <a:spcPct val="90000"/>
              </a:lnSpc>
              <a:buFont typeface="Wingdings" panose="05000000000000000000" pitchFamily="2" charset="2"/>
              <a:buChar char="q"/>
            </a:pPr>
            <a:r>
              <a:rPr lang="en-US" altLang="en-US" dirty="0">
                <a:latin typeface="Arial" panose="020B0604020202020204" pitchFamily="34" charset="0"/>
                <a:cs typeface="Arial" panose="020B0604020202020204" pitchFamily="34" charset="0"/>
              </a:rPr>
              <a:t>Warn them several times - “Only five more minutes until outside time!”  “ Only two more minutes until outside time!”  Only one more minute until outside time!”  “It’s time to go outside!”</a:t>
            </a:r>
          </a:p>
          <a:p>
            <a:pPr>
              <a:lnSpc>
                <a:spcPct val="90000"/>
              </a:lnSpc>
              <a:buFont typeface="Wingdings" panose="05000000000000000000" pitchFamily="2" charset="2"/>
              <a:buChar char="q"/>
            </a:pPr>
            <a:r>
              <a:rPr lang="en-US" altLang="en-US" dirty="0">
                <a:latin typeface="Arial" panose="020B0604020202020204" pitchFamily="34" charset="0"/>
                <a:cs typeface="Arial" panose="020B0604020202020204" pitchFamily="34" charset="0"/>
              </a:rPr>
              <a:t>Pay special attention to the child in your classroom who has a particularly difficult time with transitions.  There is at least one of them in every classroom!  A personal warning for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that child will save you both from a stressful time.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221" y="748314"/>
            <a:ext cx="2199426" cy="16591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210" y="626884"/>
            <a:ext cx="2515562" cy="1780546"/>
          </a:xfrm>
          <a:prstGeom prst="rect">
            <a:avLst/>
          </a:prstGeom>
        </p:spPr>
      </p:pic>
    </p:spTree>
    <p:extLst>
      <p:ext uri="{BB962C8B-B14F-4D97-AF65-F5344CB8AC3E}">
        <p14:creationId xmlns:p14="http://schemas.microsoft.com/office/powerpoint/2010/main" val="411999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a:solidFill>
                  <a:schemeClr val="accent1">
                    <a:lumMod val="75000"/>
                  </a:schemeClr>
                </a:solidFill>
              </a:rPr>
              <a:t>Active Learning Environment</a:t>
            </a:r>
          </a:p>
        </p:txBody>
      </p:sp>
      <p:sp>
        <p:nvSpPr>
          <p:cNvPr id="3" name="Content Placeholder 2"/>
          <p:cNvSpPr>
            <a:spLocks noGrp="1"/>
          </p:cNvSpPr>
          <p:nvPr>
            <p:ph idx="1"/>
          </p:nvPr>
        </p:nvSpPr>
        <p:spPr/>
        <p:txBody>
          <a:bodyPr>
            <a:normAutofit fontScale="92500" lnSpcReduction="10000"/>
          </a:bodyPr>
          <a:lstStyle/>
          <a:p>
            <a:r>
              <a:rPr lang="en-US" b="1" dirty="0"/>
              <a:t>Remember: </a:t>
            </a:r>
          </a:p>
          <a:p>
            <a:r>
              <a:rPr lang="en-US" dirty="0"/>
              <a:t>an environment is more then Physical space-the flow of the room, attitude and tone of adults, lighting ,colors, perceptions, furniture. </a:t>
            </a:r>
          </a:p>
          <a:p>
            <a:r>
              <a:rPr lang="en-US" dirty="0"/>
              <a:t>Physical space should be warm and inviting, child focused.</a:t>
            </a:r>
          </a:p>
          <a:p>
            <a:r>
              <a:rPr lang="en-US" dirty="0"/>
              <a:t>Learning environment should be developed with a purpose, child lead through their interests and observations.</a:t>
            </a:r>
          </a:p>
          <a:p>
            <a:r>
              <a:rPr lang="en-US" dirty="0"/>
              <a:t>Filled with invitations, experiments, open ended questions. Teachers and children should be researchers in their learning environment.</a:t>
            </a:r>
          </a:p>
          <a:p>
            <a:pPr marL="0" indent="0">
              <a:buNone/>
            </a:pP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82" y="608107"/>
            <a:ext cx="2748565" cy="18519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083" y="608107"/>
            <a:ext cx="3351459" cy="2232072"/>
          </a:xfrm>
          <a:prstGeom prst="rect">
            <a:avLst/>
          </a:prstGeom>
        </p:spPr>
      </p:pic>
    </p:spTree>
    <p:extLst>
      <p:ext uri="{BB962C8B-B14F-4D97-AF65-F5344CB8AC3E}">
        <p14:creationId xmlns:p14="http://schemas.microsoft.com/office/powerpoint/2010/main" val="19202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Active Learning Environment</a:t>
            </a:r>
            <a:br>
              <a:rPr lang="en-US" sz="3200" dirty="0"/>
            </a:br>
            <a:r>
              <a:rPr lang="en-US" sz="3200" dirty="0"/>
              <a:t>Quiz</a:t>
            </a:r>
          </a:p>
        </p:txBody>
      </p:sp>
      <p:sp>
        <p:nvSpPr>
          <p:cNvPr id="3" name="Content Placeholder 2"/>
          <p:cNvSpPr>
            <a:spLocks noGrp="1"/>
          </p:cNvSpPr>
          <p:nvPr>
            <p:ph idx="1"/>
          </p:nvPr>
        </p:nvSpPr>
        <p:spPr>
          <a:xfrm>
            <a:off x="1295401" y="2421228"/>
            <a:ext cx="9601196" cy="3773510"/>
          </a:xfrm>
        </p:spPr>
        <p:txBody>
          <a:bodyPr>
            <a:normAutofit fontScale="77500" lnSpcReduction="20000"/>
          </a:bodyPr>
          <a:lstStyle/>
          <a:p>
            <a:r>
              <a:rPr lang="en-US" sz="2100" dirty="0"/>
              <a:t>What are the important factors for children on the playground?</a:t>
            </a:r>
          </a:p>
          <a:p>
            <a:r>
              <a:rPr lang="en-US" sz="2100" dirty="0"/>
              <a:t>Do we have a playground schedule? </a:t>
            </a:r>
          </a:p>
          <a:p>
            <a:r>
              <a:rPr lang="en-US" sz="2100" dirty="0"/>
              <a:t>What do we use to develop lesson plans?</a:t>
            </a:r>
          </a:p>
          <a:p>
            <a:r>
              <a:rPr lang="en-US" sz="2100" dirty="0"/>
              <a:t>What type of questions should we be asking children?</a:t>
            </a:r>
          </a:p>
          <a:p>
            <a:r>
              <a:rPr lang="en-US" sz="2100" dirty="0"/>
              <a:t>What type of things should happen in a circle time?</a:t>
            </a:r>
          </a:p>
          <a:p>
            <a:r>
              <a:rPr lang="en-US" sz="2100" dirty="0"/>
              <a:t>Can babies and toddler’s have a circle time? Is different then preschooler? If so how is it different?</a:t>
            </a:r>
          </a:p>
          <a:p>
            <a:r>
              <a:rPr lang="en-US" sz="2100" dirty="0"/>
              <a:t>Explain what transitions are.</a:t>
            </a:r>
          </a:p>
          <a:p>
            <a:r>
              <a:rPr lang="en-US" sz="2100" dirty="0"/>
              <a:t>Why is it important to have a routine for those transitions?</a:t>
            </a:r>
          </a:p>
          <a:p>
            <a:r>
              <a:rPr lang="en-US" sz="2100" dirty="0"/>
              <a:t>Do all children need to take a nap? </a:t>
            </a:r>
          </a:p>
          <a:p>
            <a:r>
              <a:rPr lang="en-US" sz="2100" dirty="0"/>
              <a:t>What should children do if they don’t nap? How long should children wait ,who don’t sleep, before then can start a quiet activity?</a:t>
            </a:r>
          </a:p>
          <a:p>
            <a:r>
              <a:rPr lang="en-US" sz="2100" dirty="0"/>
              <a:t>What makes up the active learning environment?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007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670" y="982132"/>
            <a:ext cx="5757928" cy="1303867"/>
          </a:xfrm>
        </p:spPr>
        <p:txBody>
          <a:bodyPr>
            <a:normAutofit/>
          </a:bodyPr>
          <a:lstStyle/>
          <a:p>
            <a:r>
              <a:rPr lang="en-US" altLang="en-US" sz="3200" b="1" dirty="0">
                <a:latin typeface="Jester" pitchFamily="2" charset="0"/>
              </a:rPr>
              <a:t>Active Learning Environment</a:t>
            </a:r>
            <a:endParaRPr lang="en-US" sz="3200" dirty="0"/>
          </a:p>
        </p:txBody>
      </p:sp>
      <p:sp>
        <p:nvSpPr>
          <p:cNvPr id="3" name="Content Placeholder 2"/>
          <p:cNvSpPr>
            <a:spLocks noGrp="1"/>
          </p:cNvSpPr>
          <p:nvPr>
            <p:ph idx="1"/>
          </p:nvPr>
        </p:nvSpPr>
        <p:spPr>
          <a:xfrm>
            <a:off x="754488" y="2441022"/>
            <a:ext cx="9601196" cy="3318936"/>
          </a:xfrm>
        </p:spPr>
        <p:txBody>
          <a:bodyPr/>
          <a:lstStyle/>
          <a:p>
            <a:pPr>
              <a:lnSpc>
                <a:spcPct val="80000"/>
              </a:lnSpc>
              <a:buNone/>
            </a:pPr>
            <a:r>
              <a:rPr lang="en-US" altLang="en-US" b="1" dirty="0">
                <a:latin typeface="Arial" panose="020B0604020202020204" pitchFamily="34" charset="0"/>
                <a:cs typeface="Arial" panose="020B0604020202020204" pitchFamily="34" charset="0"/>
              </a:rPr>
              <a:t>The Outdoor Playground</a:t>
            </a:r>
          </a:p>
          <a:p>
            <a:pPr>
              <a:lnSpc>
                <a:spcPct val="80000"/>
              </a:lnSpc>
              <a:buNone/>
            </a:pPr>
            <a:r>
              <a:rPr lang="en-US" altLang="en-US"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Keeping the children safe while they play outside is a very important job.  Please remember that your classroom ratios are the same on the playground as they are in the classroom.  SUPERVISE AT ALL TIMES!  Please make sure there is a teacher posted on each side of the playground.  We want to monitor the gate to be sure no one leaves the safety of the fenced-in area.</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1" y="3966693"/>
            <a:ext cx="2666998" cy="21534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20" y="605307"/>
            <a:ext cx="3134932" cy="1835715"/>
          </a:xfrm>
          <a:prstGeom prst="rect">
            <a:avLst/>
          </a:prstGeom>
        </p:spPr>
      </p:pic>
    </p:spTree>
    <p:extLst>
      <p:ext uri="{BB962C8B-B14F-4D97-AF65-F5344CB8AC3E}">
        <p14:creationId xmlns:p14="http://schemas.microsoft.com/office/powerpoint/2010/main" val="21220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7217533" cy="1303867"/>
          </a:xfrm>
        </p:spPr>
        <p:txBody>
          <a:bodyPr>
            <a:normAutofit/>
          </a:bodyPr>
          <a:lstStyle/>
          <a:p>
            <a:r>
              <a:rPr lang="en-US" altLang="en-US" sz="2800" b="1" dirty="0">
                <a:latin typeface="Jester" pitchFamily="2" charset="0"/>
              </a:rPr>
              <a:t>Active Learning Environment</a:t>
            </a:r>
            <a:endParaRPr lang="en-US" sz="2800" dirty="0"/>
          </a:p>
        </p:txBody>
      </p:sp>
      <p:sp>
        <p:nvSpPr>
          <p:cNvPr id="3" name="Content Placeholder 2"/>
          <p:cNvSpPr>
            <a:spLocks noGrp="1"/>
          </p:cNvSpPr>
          <p:nvPr>
            <p:ph idx="1"/>
          </p:nvPr>
        </p:nvSpPr>
        <p:spPr/>
        <p:txBody>
          <a:bodyPr>
            <a:normAutofit fontScale="92500"/>
          </a:bodyPr>
          <a:lstStyle/>
          <a:p>
            <a:pPr>
              <a:buNone/>
            </a:pPr>
            <a:r>
              <a:rPr lang="en-US" altLang="en-US" dirty="0">
                <a:latin typeface="Arial" panose="020B0604020202020204" pitchFamily="34" charset="0"/>
                <a:cs typeface="Arial" panose="020B0604020202020204" pitchFamily="34" charset="0"/>
              </a:rPr>
              <a:t>Another significant issue of importance on our playground is our attentiveness to the entrance and exit of the playground. Children enjoy working the push bar on the gate, so keep a close eye on them!</a:t>
            </a:r>
          </a:p>
          <a:p>
            <a:pPr>
              <a:buNone/>
            </a:pPr>
            <a:r>
              <a:rPr lang="en-US" altLang="en-US" dirty="0">
                <a:latin typeface="Arial" panose="020B0604020202020204" pitchFamily="34" charset="0"/>
                <a:cs typeface="Arial" panose="020B0604020202020204" pitchFamily="34" charset="0"/>
              </a:rPr>
              <a:t>Parents must be greeted the minute they enter the playground. This way we can ensure that the person picking them up is actually an authorized pick-up person. This also allows us to communicate with that parent regarding the location of their child, and how their day was.  This is a very important time of the day for a parent and their child.  </a:t>
            </a:r>
          </a:p>
          <a:p>
            <a:endParaRPr lang="en-US" dirty="0"/>
          </a:p>
        </p:txBody>
      </p:sp>
      <p:pic>
        <p:nvPicPr>
          <p:cNvPr id="4" name="Picture 4" descr="j03433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300457" y="618186"/>
            <a:ext cx="2213256" cy="2318197"/>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709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Jester" pitchFamily="2" charset="0"/>
              </a:rPr>
              <a:t>Active Learning Environment</a:t>
            </a:r>
            <a:endParaRPr lang="en-US" dirty="0"/>
          </a:p>
        </p:txBody>
      </p:sp>
      <p:pic>
        <p:nvPicPr>
          <p:cNvPr id="4" name="Picture 14" descr="j02321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flipH="1">
            <a:off x="1492313" y="2998232"/>
            <a:ext cx="1892174" cy="220451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3734874" y="2446986"/>
            <a:ext cx="7611414" cy="3333220"/>
          </a:xfrm>
          <a:prstGeom prst="rect">
            <a:avLst/>
          </a:prstGeom>
        </p:spPr>
        <p:txBody>
          <a:bodyPr wrap="square">
            <a:spAutoFit/>
          </a:bodyPr>
          <a:lstStyle/>
          <a:p>
            <a:pPr marL="533400" indent="-533400">
              <a:lnSpc>
                <a:spcPct val="9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Outside times are scheduled at different points of the day, with different times for each class. This way, it is not always a struggle between the children to negotiate for the use of the same equipment.</a:t>
            </a:r>
          </a:p>
          <a:p>
            <a:pPr>
              <a:lnSpc>
                <a:spcPct val="90000"/>
              </a:lnSpc>
            </a:pPr>
            <a:r>
              <a:rPr lang="en-US" altLang="en-US" dirty="0">
                <a:latin typeface="Arial" panose="020B0604020202020204" pitchFamily="34" charset="0"/>
                <a:cs typeface="Arial" panose="020B0604020202020204" pitchFamily="34" charset="0"/>
              </a:rPr>
              <a:t>  </a:t>
            </a:r>
          </a:p>
          <a:p>
            <a:pPr marL="533400" indent="-533400">
              <a:lnSpc>
                <a:spcPct val="9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Please know when your classroom has the playground reserved and respect the rights of playground time for the other classrooms.</a:t>
            </a:r>
          </a:p>
          <a:p>
            <a:pPr marL="533400" indent="-533400">
              <a:lnSpc>
                <a:spcPct val="90000"/>
              </a:lnSpc>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lnSpc>
                <a:spcPct val="90000"/>
              </a:lnSpc>
            </a:pPr>
            <a:endParaRPr lang="en-US" altLang="en-US" dirty="0">
              <a:latin typeface="Arial" panose="020B0604020202020204" pitchFamily="34" charset="0"/>
              <a:cs typeface="Arial" panose="020B0604020202020204" pitchFamily="34" charset="0"/>
            </a:endParaRPr>
          </a:p>
          <a:p>
            <a:pPr marL="533400" indent="-533400">
              <a:lnSpc>
                <a:spcPct val="9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If you find that another classroom is consistently infringing upon your children’s outside time, try discussing it with the other teacher. If you need help, please tell one of the administrative staff members and we will help you.</a:t>
            </a:r>
            <a:endParaRPr lang="en-US" dirty="0"/>
          </a:p>
        </p:txBody>
      </p:sp>
    </p:spTree>
    <p:extLst>
      <p:ext uri="{BB962C8B-B14F-4D97-AF65-F5344CB8AC3E}">
        <p14:creationId xmlns:p14="http://schemas.microsoft.com/office/powerpoint/2010/main" val="343522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b="1" dirty="0">
                <a:solidFill>
                  <a:schemeClr val="accent1">
                    <a:lumMod val="75000"/>
                  </a:schemeClr>
                </a:solidFill>
                <a:latin typeface="Jester" pitchFamily="2" charset="0"/>
              </a:rPr>
              <a:t>Active Learning Environment</a:t>
            </a:r>
            <a:endParaRPr lang="en-US" sz="2800" dirty="0">
              <a:solidFill>
                <a:schemeClr val="accent1">
                  <a:lumMod val="75000"/>
                </a:schemeClr>
              </a:solidFill>
            </a:endParaRPr>
          </a:p>
        </p:txBody>
      </p:sp>
      <p:sp>
        <p:nvSpPr>
          <p:cNvPr id="3" name="Content Placeholder 2"/>
          <p:cNvSpPr>
            <a:spLocks noGrp="1"/>
          </p:cNvSpPr>
          <p:nvPr>
            <p:ph idx="1"/>
          </p:nvPr>
        </p:nvSpPr>
        <p:spPr/>
        <p:txBody>
          <a:bodyPr>
            <a:normAutofit fontScale="62500" lnSpcReduction="20000"/>
          </a:bodyPr>
          <a:lstStyle/>
          <a:p>
            <a:pPr>
              <a:lnSpc>
                <a:spcPct val="90000"/>
              </a:lnSpc>
              <a:buNone/>
            </a:pPr>
            <a:r>
              <a:rPr lang="en-US" altLang="en-US" b="1" dirty="0">
                <a:latin typeface="Arial" panose="020B0604020202020204" pitchFamily="34" charset="0"/>
                <a:cs typeface="Arial" panose="020B0604020202020204" pitchFamily="34" charset="0"/>
              </a:rPr>
              <a:t>The Indoor Classroom</a:t>
            </a:r>
          </a:p>
          <a:p>
            <a:pPr>
              <a:lnSpc>
                <a:spcPct val="90000"/>
              </a:lnSpc>
              <a:buFont typeface="Wingdings" panose="05000000000000000000" pitchFamily="2" charset="2"/>
              <a:buChar char="v"/>
            </a:pPr>
            <a:r>
              <a:rPr lang="en-US" altLang="en-US" dirty="0">
                <a:latin typeface="Arial" panose="020B0604020202020204" pitchFamily="34" charset="0"/>
                <a:cs typeface="Arial" panose="020B0604020202020204" pitchFamily="34" charset="0"/>
              </a:rPr>
              <a:t>Each classroom has a lead teacher and some have assistant teachers. The lead teacher is responsible for ensuring that lesson plans are created and followed with support from the assistant teacher. We use the Wyoming Early Learning Guidelines (infants and toddlers) and Foundations (preschool) to organize our</a:t>
            </a:r>
            <a:r>
              <a:rPr lang="en-US" altLang="en-US" b="1" dirty="0">
                <a:latin typeface="Arial" panose="020B0604020202020204" pitchFamily="34" charset="0"/>
                <a:cs typeface="Arial" panose="020B0604020202020204" pitchFamily="34" charset="0"/>
              </a:rPr>
              <a:t> </a:t>
            </a:r>
            <a:r>
              <a:rPr lang="en-US" altLang="en-US" b="1" dirty="0">
                <a:solidFill>
                  <a:schemeClr val="accent1">
                    <a:lumMod val="75000"/>
                  </a:schemeClr>
                </a:solidFill>
                <a:latin typeface="Arial" panose="020B0604020202020204" pitchFamily="34" charset="0"/>
                <a:cs typeface="Arial" panose="020B0604020202020204" pitchFamily="34" charset="0"/>
              </a:rPr>
              <a:t>emergen</a:t>
            </a:r>
            <a:r>
              <a:rPr lang="en-US" altLang="en-US" b="1" dirty="0">
                <a:latin typeface="Arial" panose="020B0604020202020204" pitchFamily="34" charset="0"/>
                <a:cs typeface="Arial" panose="020B0604020202020204" pitchFamily="34" charset="0"/>
              </a:rPr>
              <a:t>t </a:t>
            </a:r>
            <a:r>
              <a:rPr lang="en-US" altLang="en-US" dirty="0">
                <a:latin typeface="Arial" panose="020B0604020202020204" pitchFamily="34" charset="0"/>
                <a:cs typeface="Arial" panose="020B0604020202020204" pitchFamily="34" charset="0"/>
              </a:rPr>
              <a:t>learning into </a:t>
            </a:r>
            <a:r>
              <a:rPr lang="en-US" altLang="en-US" b="1" dirty="0">
                <a:solidFill>
                  <a:schemeClr val="accent1">
                    <a:lumMod val="75000"/>
                  </a:schemeClr>
                </a:solidFill>
                <a:latin typeface="Arial" panose="020B0604020202020204" pitchFamily="34" charset="0"/>
                <a:cs typeface="Arial" panose="020B0604020202020204" pitchFamily="34" charset="0"/>
              </a:rPr>
              <a:t>an intentional curriculum </a:t>
            </a:r>
            <a:r>
              <a:rPr lang="en-US" altLang="en-US" dirty="0">
                <a:latin typeface="Arial" panose="020B0604020202020204" pitchFamily="34" charset="0"/>
                <a:cs typeface="Arial" panose="020B0604020202020204" pitchFamily="34" charset="0"/>
              </a:rPr>
              <a:t>that meets the developmental needs of our children. By creating project-based studies centering around children’s interests we are able to make sure children’s days here are engaging AND supportive of their learning.</a:t>
            </a:r>
          </a:p>
          <a:p>
            <a:pPr>
              <a:lnSpc>
                <a:spcPct val="90000"/>
              </a:lnSpc>
              <a:buFont typeface="Wingdings" panose="05000000000000000000" pitchFamily="2" charset="2"/>
              <a:buChar char="v"/>
            </a:pPr>
            <a:r>
              <a:rPr lang="en-US" altLang="en-US" dirty="0">
                <a:latin typeface="Arial" panose="020B0604020202020204" pitchFamily="34" charset="0"/>
                <a:cs typeface="Arial" panose="020B0604020202020204" pitchFamily="34" charset="0"/>
              </a:rPr>
              <a:t>We draw help from the Emergent, Reggio Emilia, project based curriculum to make sure the classroom environment is also supporting their cognitive, physical, social/emotional and language/literacy development.  </a:t>
            </a:r>
          </a:p>
          <a:p>
            <a:pPr>
              <a:lnSpc>
                <a:spcPct val="45000"/>
              </a:lnSpc>
              <a:buNone/>
            </a:pPr>
            <a:endParaRPr lang="en-US" altLang="en-US"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pPr>
            <a:r>
              <a:rPr lang="en-US" altLang="en-US" dirty="0">
                <a:latin typeface="Arial" panose="020B0604020202020204" pitchFamily="34" charset="0"/>
                <a:cs typeface="Arial" panose="020B0604020202020204" pitchFamily="34" charset="0"/>
              </a:rPr>
              <a:t>Once the lesson plans are developed by collecting observations, children’s interests, developmental needs, they are posted in each classroom for parents’ information.  This is very important, since parents really want to know what their children are doing during their day here, and WHY!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04" y="394718"/>
            <a:ext cx="2835535" cy="20522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6269" y="490185"/>
            <a:ext cx="2910626" cy="2066747"/>
          </a:xfrm>
          <a:prstGeom prst="rect">
            <a:avLst/>
          </a:prstGeom>
        </p:spPr>
      </p:pic>
    </p:spTree>
    <p:extLst>
      <p:ext uri="{BB962C8B-B14F-4D97-AF65-F5344CB8AC3E}">
        <p14:creationId xmlns:p14="http://schemas.microsoft.com/office/powerpoint/2010/main" val="250550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b="1" dirty="0">
                <a:solidFill>
                  <a:srgbClr val="00B050"/>
                </a:solidFill>
                <a:latin typeface="Jester" pitchFamily="2" charset="0"/>
              </a:rPr>
              <a:t>Active Learning Environment</a:t>
            </a:r>
            <a:endParaRPr lang="en-US" sz="2800" dirty="0">
              <a:solidFill>
                <a:srgbClr val="00B050"/>
              </a:solidFill>
            </a:endParaRPr>
          </a:p>
        </p:txBody>
      </p:sp>
      <p:sp>
        <p:nvSpPr>
          <p:cNvPr id="3" name="Content Placeholder 2"/>
          <p:cNvSpPr>
            <a:spLocks noGrp="1"/>
          </p:cNvSpPr>
          <p:nvPr>
            <p:ph idx="1"/>
          </p:nvPr>
        </p:nvSpPr>
        <p:spPr>
          <a:xfrm>
            <a:off x="1295401" y="2556932"/>
            <a:ext cx="5942526" cy="3318936"/>
          </a:xfrm>
        </p:spPr>
        <p:txBody>
          <a:bodyPr>
            <a:normAutofit/>
          </a:bodyPr>
          <a:lstStyle/>
          <a:p>
            <a:pPr>
              <a:lnSpc>
                <a:spcPct val="80000"/>
              </a:lnSpc>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Once appropriate activities are chosen and made available to the children, they are free to choose which centers and or invitations they will participate in and where they will stay the longest.  </a:t>
            </a:r>
          </a:p>
          <a:p>
            <a:pPr>
              <a:lnSpc>
                <a:spcPct val="80000"/>
              </a:lnSpc>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The children learn to make choices of their own through the use of centers and open invitations.  Of course, you will need to set some guidelines.  After all, the water table will only accommodate so many children before it becomes too crowded!</a:t>
            </a:r>
          </a:p>
        </p:txBody>
      </p:sp>
      <p:sp>
        <p:nvSpPr>
          <p:cNvPr id="4" name="Rectangle 3"/>
          <p:cNvSpPr/>
          <p:nvPr/>
        </p:nvSpPr>
        <p:spPr>
          <a:xfrm>
            <a:off x="7237927" y="2556932"/>
            <a:ext cx="4185633" cy="3243965"/>
          </a:xfrm>
          <a:prstGeom prst="rect">
            <a:avLst/>
          </a:prstGeom>
        </p:spPr>
        <p:txBody>
          <a:bodyPr wrap="square">
            <a:spAutoFit/>
          </a:bodyPr>
          <a:lstStyle/>
          <a:p>
            <a:pPr>
              <a:lnSpc>
                <a:spcPct val="80000"/>
              </a:lnSpc>
              <a:spcBef>
                <a:spcPct val="0"/>
              </a:spcBef>
            </a:pPr>
            <a:r>
              <a:rPr lang="en-US" altLang="en-US" sz="1600" dirty="0">
                <a:latin typeface="Arial" panose="020B0604020202020204" pitchFamily="34" charset="0"/>
                <a:cs typeface="Arial" panose="020B0604020202020204" pitchFamily="34" charset="0"/>
              </a:rPr>
              <a:t>While the teacher should be involved in the children’s play, the teacher should not be the center focus of the day’s activities.  Remember not to tell children what to think or believe, but rather ask children questions that encourage them to think about their play.  </a:t>
            </a:r>
          </a:p>
          <a:p>
            <a:pPr>
              <a:lnSpc>
                <a:spcPct val="80000"/>
              </a:lnSpc>
              <a:spcBef>
                <a:spcPct val="0"/>
              </a:spcBef>
            </a:pPr>
            <a:endParaRPr lang="en-US" altLang="en-US" sz="1600" dirty="0">
              <a:latin typeface="Arial" panose="020B0604020202020204" pitchFamily="34" charset="0"/>
              <a:cs typeface="Arial" panose="020B0604020202020204" pitchFamily="34" charset="0"/>
            </a:endParaRPr>
          </a:p>
          <a:p>
            <a:pPr lvl="1">
              <a:lnSpc>
                <a:spcPct val="80000"/>
              </a:lnSpc>
              <a:spcBef>
                <a:spcPct val="0"/>
              </a:spcBef>
            </a:pPr>
            <a:r>
              <a:rPr lang="en-US" altLang="en-US" sz="1600" dirty="0">
                <a:latin typeface="Arial" panose="020B0604020202020204" pitchFamily="34" charset="0"/>
                <a:cs typeface="Arial" panose="020B0604020202020204" pitchFamily="34" charset="0"/>
              </a:rPr>
              <a:t>“What do you think will happen?”</a:t>
            </a:r>
          </a:p>
          <a:p>
            <a:pPr lvl="1">
              <a:lnSpc>
                <a:spcPct val="80000"/>
              </a:lnSpc>
              <a:spcBef>
                <a:spcPct val="0"/>
              </a:spcBef>
            </a:pPr>
            <a:r>
              <a:rPr lang="en-US" altLang="en-US" sz="1600" dirty="0">
                <a:latin typeface="Arial" panose="020B0604020202020204" pitchFamily="34" charset="0"/>
                <a:cs typeface="Arial" panose="020B0604020202020204" pitchFamily="34" charset="0"/>
              </a:rPr>
              <a:t>“Why do you think that happened?”</a:t>
            </a:r>
          </a:p>
          <a:p>
            <a:pPr lvl="1">
              <a:lnSpc>
                <a:spcPct val="80000"/>
              </a:lnSpc>
              <a:spcBef>
                <a:spcPct val="0"/>
              </a:spcBef>
            </a:pPr>
            <a:r>
              <a:rPr lang="en-US" altLang="en-US" sz="1600" dirty="0">
                <a:latin typeface="Arial" panose="020B0604020202020204" pitchFamily="34" charset="0"/>
                <a:cs typeface="Arial" panose="020B0604020202020204" pitchFamily="34" charset="0"/>
              </a:rPr>
              <a:t>“What would you like to try next?”</a:t>
            </a:r>
            <a:br>
              <a:rPr lang="en-US" altLang="en-US" sz="1600" dirty="0">
                <a:latin typeface="Arial" panose="020B0604020202020204" pitchFamily="34" charset="0"/>
                <a:cs typeface="Arial" panose="020B0604020202020204" pitchFamily="34" charset="0"/>
              </a:rPr>
            </a:br>
            <a:endParaRPr lang="en-US" altLang="en-US" sz="1600" dirty="0">
              <a:latin typeface="Arial" panose="020B0604020202020204" pitchFamily="34" charset="0"/>
              <a:cs typeface="Arial" panose="020B0604020202020204" pitchFamily="34" charset="0"/>
            </a:endParaRPr>
          </a:p>
          <a:p>
            <a:pPr>
              <a:lnSpc>
                <a:spcPct val="80000"/>
              </a:lnSpc>
              <a:spcBef>
                <a:spcPct val="0"/>
              </a:spcBef>
            </a:pPr>
            <a:r>
              <a:rPr lang="en-US" altLang="en-US" sz="1600" dirty="0">
                <a:latin typeface="Arial" panose="020B0604020202020204" pitchFamily="34" charset="0"/>
                <a:cs typeface="Arial" panose="020B0604020202020204" pitchFamily="34" charset="0"/>
              </a:rPr>
              <a:t>And when they ask YOU a question, do your best to ANSWER with a question… </a:t>
            </a:r>
          </a:p>
          <a:p>
            <a:pPr>
              <a:lnSpc>
                <a:spcPct val="80000"/>
              </a:lnSpc>
              <a:spcBef>
                <a:spcPct val="0"/>
              </a:spcBef>
            </a:pPr>
            <a:r>
              <a:rPr lang="en-US" altLang="en-US" sz="1600" dirty="0">
                <a:latin typeface="Arial" panose="020B0604020202020204" pitchFamily="34" charset="0"/>
                <a:cs typeface="Arial" panose="020B0604020202020204" pitchFamily="34" charset="0"/>
              </a:rPr>
              <a:t>							“What do YOU think?”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849" y="4748287"/>
            <a:ext cx="2252371" cy="14912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487" y="637742"/>
            <a:ext cx="3296512" cy="1783723"/>
          </a:xfrm>
          <a:prstGeom prst="rect">
            <a:avLst/>
          </a:prstGeom>
        </p:spPr>
      </p:pic>
    </p:spTree>
    <p:extLst>
      <p:ext uri="{BB962C8B-B14F-4D97-AF65-F5344CB8AC3E}">
        <p14:creationId xmlns:p14="http://schemas.microsoft.com/office/powerpoint/2010/main" val="93246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Active Learning Environment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921" y="2601532"/>
            <a:ext cx="8075054" cy="3361385"/>
          </a:xfrm>
        </p:spPr>
      </p:pic>
    </p:spTree>
    <p:extLst>
      <p:ext uri="{BB962C8B-B14F-4D97-AF65-F5344CB8AC3E}">
        <p14:creationId xmlns:p14="http://schemas.microsoft.com/office/powerpoint/2010/main" val="388062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3600" b="1" dirty="0">
                <a:latin typeface="Jester" pitchFamily="2" charset="0"/>
              </a:rPr>
              <a:t>Active Learning Environment</a:t>
            </a:r>
            <a:endParaRPr lang="en-US" sz="3600" dirty="0"/>
          </a:p>
        </p:txBody>
      </p:sp>
      <p:sp>
        <p:nvSpPr>
          <p:cNvPr id="3" name="Content Placeholder 2"/>
          <p:cNvSpPr>
            <a:spLocks noGrp="1"/>
          </p:cNvSpPr>
          <p:nvPr>
            <p:ph idx="1"/>
          </p:nvPr>
        </p:nvSpPr>
        <p:spPr/>
        <p:txBody>
          <a:bodyPr>
            <a:normAutofit/>
          </a:bodyPr>
          <a:lstStyle/>
          <a:p>
            <a:pPr marL="533400" indent="-533400">
              <a:lnSpc>
                <a:spcPct val="90000"/>
              </a:lnSpc>
              <a:buNone/>
            </a:pPr>
            <a:r>
              <a:rPr lang="en-US" altLang="en-US" dirty="0">
                <a:latin typeface="Arial" panose="020B0604020202020204" pitchFamily="34" charset="0"/>
                <a:cs typeface="Arial" panose="020B0604020202020204" pitchFamily="34" charset="0"/>
              </a:rPr>
              <a:t>A good preschool teacher …</a:t>
            </a:r>
          </a:p>
          <a:p>
            <a:pPr marL="533400" indent="-533400">
              <a:lnSpc>
                <a:spcPct val="25000"/>
              </a:lnSpc>
              <a:buNone/>
            </a:pPr>
            <a:endParaRPr lang="en-US" altLang="en-US" dirty="0">
              <a:latin typeface="Arial" panose="020B0604020202020204" pitchFamily="34" charset="0"/>
              <a:cs typeface="Arial" panose="020B0604020202020204" pitchFamily="34" charset="0"/>
            </a:endParaRPr>
          </a:p>
          <a:p>
            <a:pPr marL="533400" indent="-533400">
              <a:lnSpc>
                <a:spcPct val="90000"/>
              </a:lnSpc>
              <a:buFontTx/>
              <a:buAutoNum type="arabicPeriod"/>
            </a:pPr>
            <a:r>
              <a:rPr lang="en-US" altLang="en-US" sz="2200" dirty="0">
                <a:latin typeface="Arial" panose="020B0604020202020204" pitchFamily="34" charset="0"/>
                <a:cs typeface="Arial" panose="020B0604020202020204" pitchFamily="34" charset="0"/>
              </a:rPr>
              <a:t>Listen carefully so you can decide what they want and need.</a:t>
            </a:r>
          </a:p>
          <a:p>
            <a:pPr marL="533400" indent="-533400">
              <a:lnSpc>
                <a:spcPct val="90000"/>
              </a:lnSpc>
              <a:buFontTx/>
              <a:buAutoNum type="arabicPeriod"/>
            </a:pPr>
            <a:r>
              <a:rPr lang="en-US" altLang="en-US" sz="2200" dirty="0">
                <a:latin typeface="Arial" panose="020B0604020202020204" pitchFamily="34" charset="0"/>
                <a:cs typeface="Arial" panose="020B0604020202020204" pitchFamily="34" charset="0"/>
              </a:rPr>
              <a:t>Offer additional things that could make their experience more successful.</a:t>
            </a:r>
          </a:p>
          <a:p>
            <a:pPr marL="533400" indent="-533400">
              <a:lnSpc>
                <a:spcPct val="90000"/>
              </a:lnSpc>
              <a:buFontTx/>
              <a:buAutoNum type="arabicPeriod"/>
            </a:pPr>
            <a:r>
              <a:rPr lang="en-US" altLang="en-US" sz="2200" dirty="0">
                <a:latin typeface="Arial" panose="020B0604020202020204" pitchFamily="34" charset="0"/>
                <a:cs typeface="Arial" panose="020B0604020202020204" pitchFamily="34" charset="0"/>
              </a:rPr>
              <a:t>Watch to make sure you have provided all the materials they need.</a:t>
            </a:r>
          </a:p>
          <a:p>
            <a:pPr marL="533400" indent="-533400">
              <a:lnSpc>
                <a:spcPct val="90000"/>
              </a:lnSpc>
              <a:buFontTx/>
              <a:buAutoNum type="arabicPeriod"/>
            </a:pPr>
            <a:r>
              <a:rPr lang="en-US" altLang="en-US" sz="2200" dirty="0">
                <a:latin typeface="Arial" panose="020B0604020202020204" pitchFamily="34" charset="0"/>
                <a:cs typeface="Arial" panose="020B0604020202020204" pitchFamily="34" charset="0"/>
              </a:rPr>
              <a:t>Stand back and give them room to enjoy their experiences…BUT…</a:t>
            </a:r>
          </a:p>
          <a:p>
            <a:pPr marL="533400" indent="-533400">
              <a:lnSpc>
                <a:spcPct val="90000"/>
              </a:lnSpc>
              <a:buFontTx/>
              <a:buAutoNum type="arabicPeriod"/>
            </a:pPr>
            <a:r>
              <a:rPr lang="en-US" altLang="en-US" sz="2200" dirty="0">
                <a:latin typeface="Arial" panose="020B0604020202020204" pitchFamily="34" charset="0"/>
                <a:cs typeface="Arial" panose="020B0604020202020204" pitchFamily="34" charset="0"/>
              </a:rPr>
              <a:t>Stay nearby and attentive, just in case they need you.</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913" y="982132"/>
            <a:ext cx="3070684" cy="2037489"/>
          </a:xfrm>
          <a:prstGeom prst="rect">
            <a:avLst/>
          </a:prstGeom>
          <a:ln>
            <a:noFill/>
          </a:ln>
          <a:effectLst>
            <a:softEdge rad="112500"/>
          </a:effectLst>
        </p:spPr>
      </p:pic>
    </p:spTree>
    <p:extLst>
      <p:ext uri="{BB962C8B-B14F-4D97-AF65-F5344CB8AC3E}">
        <p14:creationId xmlns:p14="http://schemas.microsoft.com/office/powerpoint/2010/main" val="334363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altLang="en-US" sz="3200" b="1" dirty="0">
                <a:latin typeface="Jester" pitchFamily="2" charset="0"/>
              </a:rPr>
              <a:t>Active Learning Environment</a:t>
            </a:r>
            <a:endParaRPr lang="en-US" sz="3200" dirty="0"/>
          </a:p>
        </p:txBody>
      </p:sp>
      <p:sp>
        <p:nvSpPr>
          <p:cNvPr id="3" name="Content Placeholder 2"/>
          <p:cNvSpPr>
            <a:spLocks noGrp="1"/>
          </p:cNvSpPr>
          <p:nvPr>
            <p:ph idx="1"/>
          </p:nvPr>
        </p:nvSpPr>
        <p:spPr/>
        <p:txBody>
          <a:bodyPr>
            <a:normAutofit/>
          </a:bodyPr>
          <a:lstStyle/>
          <a:p>
            <a:pPr marL="274320" indent="-457200">
              <a:lnSpc>
                <a:spcPct val="90000"/>
              </a:lnSpc>
              <a:buNone/>
              <a:defRPr/>
            </a:pPr>
            <a:r>
              <a:rPr lang="en-US" altLang="en-US" dirty="0">
                <a:latin typeface="Arial" panose="020B0604020202020204" pitchFamily="34" charset="0"/>
                <a:cs typeface="Arial" panose="020B0604020202020204" pitchFamily="34" charset="0"/>
              </a:rPr>
              <a:t>Circle time should be interactive. This is a time for reading books, singing songs, playing group games, and having all-class discussions, charting, asking questions, role play.</a:t>
            </a:r>
          </a:p>
          <a:p>
            <a:pPr marL="274320" indent="-457200">
              <a:lnSpc>
                <a:spcPct val="90000"/>
              </a:lnSpc>
              <a:buNone/>
              <a:defRPr/>
            </a:pPr>
            <a:r>
              <a:rPr lang="en-US" altLang="en-US" dirty="0">
                <a:latin typeface="Arial" panose="020B0604020202020204" pitchFamily="34" charset="0"/>
                <a:cs typeface="Arial" panose="020B0604020202020204" pitchFamily="34" charset="0"/>
              </a:rPr>
              <a:t>Circle time should be kept short, especially until the children are accustomed to sitting still and being one of the “group.”  </a:t>
            </a:r>
          </a:p>
          <a:p>
            <a:pPr marL="274320" indent="-457200">
              <a:lnSpc>
                <a:spcPct val="90000"/>
              </a:lnSpc>
              <a:buNone/>
              <a:defRPr/>
            </a:pPr>
            <a:r>
              <a:rPr lang="en-US" altLang="en-US" dirty="0">
                <a:latin typeface="Arial" panose="020B0604020202020204" pitchFamily="34" charset="0"/>
                <a:cs typeface="Arial" panose="020B0604020202020204" pitchFamily="34" charset="0"/>
              </a:rPr>
              <a:t>Infants/toddlers should not be expected to participate in circle time activities for short periods of time and not made to sit still. They can be read to ,sing songs, finger play.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73" y="205182"/>
            <a:ext cx="3541690" cy="2216283"/>
          </a:xfrm>
          <a:prstGeom prst="rect">
            <a:avLst/>
          </a:prstGeom>
        </p:spPr>
      </p:pic>
    </p:spTree>
    <p:extLst>
      <p:ext uri="{BB962C8B-B14F-4D97-AF65-F5344CB8AC3E}">
        <p14:creationId xmlns:p14="http://schemas.microsoft.com/office/powerpoint/2010/main" val="20492458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3195</TotalTime>
  <Words>1471</Words>
  <Application>Microsoft Macintosh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Century</vt:lpstr>
      <vt:lpstr>Garamond</vt:lpstr>
      <vt:lpstr>Jester</vt:lpstr>
      <vt:lpstr>Wingdings</vt:lpstr>
      <vt:lpstr>Organic</vt:lpstr>
      <vt:lpstr>PowerPoint Presentation</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vt:lpstr>
      <vt:lpstr>Active Learning Environment Quiz</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giordano</dc:creator>
  <cp:lastModifiedBy>Microsoft Office User</cp:lastModifiedBy>
  <cp:revision>32</cp:revision>
  <dcterms:created xsi:type="dcterms:W3CDTF">2018-01-17T03:04:45Z</dcterms:created>
  <dcterms:modified xsi:type="dcterms:W3CDTF">2018-03-15T19:39:03Z</dcterms:modified>
</cp:coreProperties>
</file>